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96fd12206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96fd122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7383bde10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7383bde1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96fd12206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96fd122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</a:t>
            </a:r>
            <a:r>
              <a:rPr lang="en">
                <a:solidFill>
                  <a:schemeClr val="dk1"/>
                </a:solidFill>
              </a:rPr>
              <a:t> regression -&gt; didnt work </a:t>
            </a:r>
            <a:r>
              <a:rPr lang="en">
                <a:solidFill>
                  <a:schemeClr val="dk1"/>
                </a:solidFill>
              </a:rPr>
              <a:t>Highest correlated columns using PCA principal component analysis for ml model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8df52079f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8df5207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18d8cb1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18d8cb1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8df52079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8df5207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MSE- too high , not good  R2: 25 percent of the variance has been accounted, and there might be a couple of issues with methodology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96fd12206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96fd122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explained variance ratio is .34 and .25 which seems a bad modeling so we will move on to next analysis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96fd12206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96fd122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MSE: seems good  the model has no error , r squared : regression perfectly fit the data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96fd12206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96fd1220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 columns have worse pca modeling result which is .15 and 0.098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6fd1220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96fd122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Mse: better than all the columns,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squared - good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96fd12206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96fd1220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Naive Bayes Model: 1.50 %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high correlation columns, it is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6fd12206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96fd122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da037cd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da037cd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8df52079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8df52079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18d8cb1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18d8cb1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18d8cb16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18d8cb16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b332b11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b332b11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edg.epa.gov/metadata/catalog/search/resource/details.page?uuid=%7B33514B4C-54F2-464A-BCC7-35F441B7E21A%7D" TargetMode="External"/><Relationship Id="rId10" Type="http://schemas.openxmlformats.org/officeDocument/2006/relationships/hyperlink" Target="https://medium.com/digital-blue-foam/better-urban-walkability-using-ml-to-redistribute-parking-capacity-in-digital-blue-foam-d76212970282" TargetMode="External"/><Relationship Id="rId13" Type="http://schemas.openxmlformats.org/officeDocument/2006/relationships/hyperlink" Target="https://www.epa.gov/smartgrowth/smart-location-mapping" TargetMode="External"/><Relationship Id="rId12" Type="http://schemas.openxmlformats.org/officeDocument/2006/relationships/hyperlink" Target="https://edg.epa.gov/metadata/catalog/search/resource/details.page?uuid=%7B33514B4C-54F2-464A-BCC7-35F441B7E21A%7D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aggle.com/datasets/whitneycraythorn/idaho-walkability-index-732021" TargetMode="External"/><Relationship Id="rId4" Type="http://schemas.openxmlformats.org/officeDocument/2006/relationships/hyperlink" Target="https://www.kaggle.com/datasets/whitneycraythorn/idaho-walkability-index-732021" TargetMode="External"/><Relationship Id="rId9" Type="http://schemas.openxmlformats.org/officeDocument/2006/relationships/hyperlink" Target="https://medium.com/digital-blue-foam/better-urban-walkability-using-ml-to-redistribute-parking-capacity-in-digital-blue-foam-d76212970282" TargetMode="External"/><Relationship Id="rId15" Type="http://schemas.openxmlformats.org/officeDocument/2006/relationships/hyperlink" Target="https://doi.org/10.1016/j.scs.2020.102589" TargetMode="External"/><Relationship Id="rId14" Type="http://schemas.openxmlformats.org/officeDocument/2006/relationships/hyperlink" Target="https://www.epa.gov/smartgrowth/smart-location-mapping" TargetMode="External"/><Relationship Id="rId16" Type="http://schemas.openxmlformats.org/officeDocument/2006/relationships/hyperlink" Target="https://doi.org/10.1016/j.scs.2020.102589" TargetMode="External"/><Relationship Id="rId5" Type="http://schemas.openxmlformats.org/officeDocument/2006/relationships/hyperlink" Target="https://www.kaggle.com/code/kerneler/starter-big-city-land-values-and-031d5da8-9" TargetMode="External"/><Relationship Id="rId6" Type="http://schemas.openxmlformats.org/officeDocument/2006/relationships/hyperlink" Target="https://www.kaggle.com/code/kerneler/starter-big-city-land-values-and-031d5da8-9" TargetMode="External"/><Relationship Id="rId7" Type="http://schemas.openxmlformats.org/officeDocument/2006/relationships/hyperlink" Target="https://www.kaggle.com/code/rudymizrahi/how-i-ranked-5th-160-in-deloitte-s-ml-competition" TargetMode="External"/><Relationship Id="rId8" Type="http://schemas.openxmlformats.org/officeDocument/2006/relationships/hyperlink" Target="https://www.kaggle.com/code/rudymizrahi/how-i-ranked-5th-160-in-deloitte-s-ml-competi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Fundamental Analysis of 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Urban Walkability 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by ML Modeling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5D5D5"/>
                </a:solidFill>
                <a:latin typeface="Georgia"/>
                <a:ea typeface="Georgia"/>
                <a:cs typeface="Georgia"/>
                <a:sym typeface="Georgia"/>
              </a:rPr>
              <a:t>Anh Nguyen, Elizabeth Pacious, Hanna Song.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60950" y="52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900"/>
              <a:t>How to prepare for modeling</a:t>
            </a:r>
            <a:endParaRPr i="1" sz="1300"/>
          </a:p>
        </p:txBody>
      </p:sp>
      <p:sp>
        <p:nvSpPr>
          <p:cNvPr id="154" name="Google Shape;154;p22"/>
          <p:cNvSpPr txBox="1"/>
          <p:nvPr/>
        </p:nvSpPr>
        <p:spPr>
          <a:xfrm>
            <a:off x="856375" y="1931575"/>
            <a:ext cx="64608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Before modeling our dataset, we transformed walkability index into log for normality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Depending on how columns are related with independent variable of walkability index, we decide to select certain columns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60950" y="52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Log Distribution Plot of Log of Walkability Index</a:t>
            </a:r>
            <a:endParaRPr i="1" sz="1100"/>
          </a:p>
          <a:p>
            <a:pPr indent="0" lvl="0" marL="0" rtl="0" algn="just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3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375" y="1713850"/>
            <a:ext cx="3612825" cy="3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71900" y="738725"/>
            <a:ext cx="8771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Log Probability Plot of Log of Walkability Index</a:t>
            </a:r>
            <a:endParaRPr i="1" sz="31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500"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4997" t="5168"/>
          <a:stretch/>
        </p:blipFill>
        <p:spPr>
          <a:xfrm>
            <a:off x="2438675" y="1687975"/>
            <a:ext cx="4032525" cy="34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56725" y="738725"/>
            <a:ext cx="8237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Correlation of All Columns and </a:t>
            </a:r>
            <a:endParaRPr sz="2900"/>
          </a:p>
          <a:p>
            <a:pPr indent="0" lvl="0" marL="0" rtl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900"/>
              <a:t>Log of Walkability Index</a:t>
            </a:r>
            <a:endParaRPr i="1" sz="13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00" y="1898975"/>
            <a:ext cx="3551650" cy="29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4738500" y="2571750"/>
            <a:ext cx="3701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Decide to use top three highly correlated columns from Correlation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Correlation Heatmap of </a:t>
            </a:r>
            <a:endParaRPr sz="2900"/>
          </a:p>
          <a:p>
            <a:pPr indent="0" lvl="0" marL="0" rtl="0" algn="just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900"/>
              <a:t>Transit Columns and Log of Walkability Index</a:t>
            </a:r>
            <a:endParaRPr i="1" sz="1300"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350" y="1735400"/>
            <a:ext cx="3889300" cy="32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84" name="Google Shape;184;p2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ML Modeling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/>
          <p:nvPr>
            <p:ph idx="2" type="body"/>
          </p:nvPr>
        </p:nvSpPr>
        <p:spPr>
          <a:xfrm>
            <a:off x="4939500" y="724200"/>
            <a:ext cx="415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modeling structured into three sections: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of the columns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Transit columns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High correlated columns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All data vs log of walkability</a:t>
            </a:r>
            <a:endParaRPr i="1" sz="1600"/>
          </a:p>
        </p:txBody>
      </p:sp>
      <p:sp>
        <p:nvSpPr>
          <p:cNvPr id="192" name="Google Shape;192;p28"/>
          <p:cNvSpPr txBox="1"/>
          <p:nvPr/>
        </p:nvSpPr>
        <p:spPr>
          <a:xfrm>
            <a:off x="748825" y="2261525"/>
            <a:ext cx="45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Mean Square Error: 496.38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R-squared: 0.25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Font typeface="Roboto"/>
              <a:buChar char="●"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All data vs log of walkability</a:t>
            </a:r>
            <a:endParaRPr i="1" sz="1600"/>
          </a:p>
        </p:txBody>
      </p:sp>
      <p:sp>
        <p:nvSpPr>
          <p:cNvPr id="198" name="Google Shape;198;p29"/>
          <p:cNvSpPr txBox="1"/>
          <p:nvPr/>
        </p:nvSpPr>
        <p:spPr>
          <a:xfrm>
            <a:off x="729775" y="2271025"/>
            <a:ext cx="595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explained variance ratio: [0.34, 0.25]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singular values: 605.05, 515.35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Transit</a:t>
            </a:r>
            <a:r>
              <a:rPr lang="en"/>
              <a:t> columns vs Log of Walkability</a:t>
            </a:r>
            <a:endParaRPr i="1" sz="1600"/>
          </a:p>
        </p:txBody>
      </p:sp>
      <p:sp>
        <p:nvSpPr>
          <p:cNvPr id="204" name="Google Shape;204;p30"/>
          <p:cNvSpPr txBox="1"/>
          <p:nvPr/>
        </p:nvSpPr>
        <p:spPr>
          <a:xfrm>
            <a:off x="1047900" y="1890425"/>
            <a:ext cx="463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Mean Square Error: 0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R-squared: 1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Font typeface="Roboto"/>
              <a:buChar char="●"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Transit columns vs Log of Walkability</a:t>
            </a:r>
            <a:endParaRPr i="1" sz="1600"/>
          </a:p>
        </p:txBody>
      </p:sp>
      <p:sp>
        <p:nvSpPr>
          <p:cNvPr id="210" name="Google Shape;210;p31"/>
          <p:cNvSpPr txBox="1"/>
          <p:nvPr/>
        </p:nvSpPr>
        <p:spPr>
          <a:xfrm>
            <a:off x="786875" y="1890425"/>
            <a:ext cx="62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explained variance ratio: [0.15, 0.098]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singular values: 1542.48, 1233.72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  <a:endParaRPr i="1" sz="1600"/>
          </a:p>
        </p:txBody>
      </p: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103755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Anh Nguyen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103755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3663393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Elizabeth Pacious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3663393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619911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Hanna Song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619911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450" y="1374624"/>
            <a:ext cx="1561792" cy="16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800" y="1486000"/>
            <a:ext cx="1561800" cy="1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14050" y="-241350"/>
            <a:ext cx="6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5">
            <a:alphaModFix/>
          </a:blip>
          <a:srcRect b="37264" l="24635" r="27248" t="28891"/>
          <a:stretch/>
        </p:blipFill>
        <p:spPr>
          <a:xfrm>
            <a:off x="3614550" y="1396550"/>
            <a:ext cx="1932011" cy="17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High correlation columns vs Log of Walkability</a:t>
            </a:r>
            <a:endParaRPr i="1" sz="1600"/>
          </a:p>
        </p:txBody>
      </p:sp>
      <p:sp>
        <p:nvSpPr>
          <p:cNvPr id="216" name="Google Shape;216;p32"/>
          <p:cNvSpPr txBox="1"/>
          <p:nvPr/>
        </p:nvSpPr>
        <p:spPr>
          <a:xfrm>
            <a:off x="786875" y="1890425"/>
            <a:ext cx="453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Mean Square Error: 29.96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R-squared: 0.96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Font typeface="Roboto"/>
              <a:buChar char="●"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High correlation columns vs Log of Walkability</a:t>
            </a:r>
            <a:endParaRPr i="1" sz="1600"/>
          </a:p>
        </p:txBody>
      </p:sp>
      <p:sp>
        <p:nvSpPr>
          <p:cNvPr id="222" name="Google Shape;222;p33"/>
          <p:cNvSpPr txBox="1"/>
          <p:nvPr/>
        </p:nvSpPr>
        <p:spPr>
          <a:xfrm>
            <a:off x="786875" y="1890425"/>
            <a:ext cx="70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explained variance ratio: [0.80, 0.15]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PCA singular values: 753.11, 325.82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Conclusion and Limitations</a:t>
            </a:r>
            <a:endParaRPr i="1" sz="1600"/>
          </a:p>
        </p:txBody>
      </p:sp>
      <p:sp>
        <p:nvSpPr>
          <p:cNvPr id="228" name="Google Shape;228;p34"/>
          <p:cNvSpPr txBox="1"/>
          <p:nvPr/>
        </p:nvSpPr>
        <p:spPr>
          <a:xfrm>
            <a:off x="471900" y="1890425"/>
            <a:ext cx="7405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Dataset contains various dependent variables that might be unrelated to each other which made our results have low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accuracy of walkability index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Using Dimensionality Reduction by correlation and PCA for the modeling give a higher accuracy for the model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PCA resulted in the highest scores because multicollinearity from high correlation between independent variable and dependent variables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>
            <p:ph type="title"/>
          </p:nvPr>
        </p:nvSpPr>
        <p:spPr>
          <a:xfrm>
            <a:off x="1593800" y="44987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931650" y="939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Craythorn, W. (2021). Idaho Walkability Index 7/3/2021 [Data set]. Kaggle.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https://www.kaggle.com/datasets/whitneycraythorn/idaho-walkability-index-732021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Kerneler, C. (n.d.). Starter: Big City Land Values and (031d5da8-9) [Code]. Kaggle.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https://www.kaggle.com/code/kerneler/starter-big-city-land-values-and-031d5da8-9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Mizrahi, R. (2021). How I Ranked 5th/160 in Deloitte's ML Competition [Code]. Kaggle.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https://www.kaggle.com/code/rudymizrahi/how-i-ranked-5th-160-in-deloitte-s-ml-competition</a:t>
            </a:r>
            <a:endParaRPr sz="1100" u="sng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Ozkaramanli, H., &amp; Karakaya, M. (2020). Better urban walkability: Using ML to redistribute parking capacity in digital blue foam. Digital Blue Foam.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https://medium.com/digital-blue-foam/better-urban-walkability-using-ml-to-redistribute-parking-capacity-in-digital-blue-foam-d76212970282</a:t>
            </a:r>
            <a:endParaRPr sz="1100" u="sng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United States Environmental Protection Agency. (n.d.). EDGE Metadata Catalog: Smart Location Mapping [Data set]. Environmental Data Gateway.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https://edg.epa.gov/metadata/catalog/search/resource/details.page?uuid=%7B33514B4C-54F2-464A-BCC7-35F441B7E21A%7D</a:t>
            </a:r>
            <a:endParaRPr sz="1100" u="sng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United States Environmental Protection Agency. (n.d.). Smart Location Mapping. Environmental Protection Agency.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https://www.epa.gov/smartgrowth/smart-location-mapping</a:t>
            </a:r>
            <a:endParaRPr sz="1100" u="sng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en" sz="1100">
                <a:solidFill>
                  <a:srgbClr val="FFFFFF"/>
                </a:solidFill>
              </a:rPr>
              <a:t>Yu, H., Wang, Y., Wang, X., &amp; Wu, J. (2020). Prediction of walkability using machine learning techniques: A case study in Beijing. Sustainable Cities and Society, 65, 102589.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https://doi.org/10.1016/j.scs.2020.102589</a:t>
            </a:r>
            <a:endParaRPr sz="1100" u="sng">
              <a:solidFill>
                <a:srgbClr val="FFFFFF"/>
              </a:solidFill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412625" y="326275"/>
            <a:ext cx="427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1684100" y="646675"/>
            <a:ext cx="6227100" cy="3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Table of Contents: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Georgia"/>
              <a:buChar char="●"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 and Background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Georgia"/>
              <a:buChar char="●"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Data Source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Georgia"/>
              <a:buChar char="●"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Data Preprocessing 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Georgia"/>
              <a:buChar char="●"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Exploratory Data Analysis 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Georgia"/>
              <a:buChar char="●"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ML Modeling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95" name="Google Shape;95;p16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000"/>
              <a:t>Why walkability?</a:t>
            </a:r>
            <a:endParaRPr sz="4000"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317825" y="1053625"/>
            <a:ext cx="4439100" cy="3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Measure</a:t>
            </a:r>
            <a:r>
              <a:rPr lang="en" sz="2100"/>
              <a:t> of how friendly an area is to walk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Importance of quality of life of citizens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Rediscover economic, </a:t>
            </a:r>
            <a:r>
              <a:rPr lang="en" sz="2100"/>
              <a:t>environmental</a:t>
            </a:r>
            <a:r>
              <a:rPr lang="en" sz="2100"/>
              <a:t>, and social benefits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Reduce traffic and carbon emissions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2" name="Google Shape;102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 Environmental Protection Agency</a:t>
            </a:r>
            <a:endParaRPr sz="2400"/>
          </a:p>
          <a:p>
            <a:pPr indent="-317500" lvl="0" marL="457200" rtl="0" algn="ctr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Smart Location Database Jan 2022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the dataset: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 Format: CSV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Size: 192.2 MB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117 columns and 167265 rows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Dtypes: float 64, int 64, object 2</a:t>
            </a:r>
            <a:endParaRPr sz="1800"/>
          </a:p>
        </p:txBody>
      </p:sp>
      <p:sp>
        <p:nvSpPr>
          <p:cNvPr id="111" name="Google Shape;111;p18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0" name="Google Shape;120;p1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Before creating a ML model for walkability, the data need preprocessing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Data Preprocessing work?</a:t>
            </a:r>
            <a:endParaRPr/>
          </a:p>
        </p:txBody>
      </p:sp>
      <p:cxnSp>
        <p:nvCxnSpPr>
          <p:cNvPr id="128" name="Google Shape;128;p20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Drop unrelated columns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Drop nulls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Select columns that are needed for modeling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37" name="Google Shape;137;p20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8" name="Google Shape;138;p20"/>
            <p:cNvCxnSpPr>
              <a:stCxn id="139" idx="6"/>
              <a:endCxn id="140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9" name="Google Shape;139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46" name="Google Shape;146;p2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Identifies general patterns in the walkability data and some data visualizations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